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504" r:id="rId3"/>
    <p:sldId id="519" r:id="rId4"/>
    <p:sldId id="511" r:id="rId5"/>
    <p:sldId id="520" r:id="rId6"/>
    <p:sldId id="521" r:id="rId7"/>
    <p:sldId id="513" r:id="rId8"/>
    <p:sldId id="516" r:id="rId9"/>
    <p:sldId id="514" r:id="rId10"/>
    <p:sldId id="515" r:id="rId11"/>
    <p:sldId id="258" r:id="rId1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1">
          <p15:clr>
            <a:srgbClr val="A4A3A4"/>
          </p15:clr>
        </p15:guide>
        <p15:guide id="3" orient="horz" pos="6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ngbo yu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3F3F3F"/>
    <a:srgbClr val="0000FF"/>
    <a:srgbClr val="00CCFF"/>
    <a:srgbClr val="666699"/>
    <a:srgbClr val="E4E4E4"/>
    <a:srgbClr val="AD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3" autoAdjust="0"/>
    <p:restoredTop sz="87521" autoAdjust="0"/>
  </p:normalViewPr>
  <p:slideViewPr>
    <p:cSldViewPr>
      <p:cViewPr varScale="1">
        <p:scale>
          <a:sx n="92" d="100"/>
          <a:sy n="92" d="100"/>
        </p:scale>
        <p:origin x="288" y="64"/>
      </p:cViewPr>
      <p:guideLst>
        <p:guide orient="horz" pos="1620"/>
        <p:guide pos="2861"/>
        <p:guide orient="horz"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B7E78497-196B-415E-957E-0F415BE43247}" type="datetimeFigureOut">
              <a:rPr lang="zh-CN" altLang="en-US"/>
              <a:t>2020/9/10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2D0BA538-9B89-456B-BB37-682769E70AC7}" type="slidenum">
              <a:rPr lang="zh-CN" altLang="en-US"/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C00497A3-A6E9-460C-B8AE-AE67AD1E0A38}" type="datetimeFigureOut">
              <a:rPr lang="zh-CN" altLang="en-US"/>
              <a:t>2020/9/10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5B32562B-D462-40DF-9E60-FA0A5E9E75F6}" type="slidenum">
              <a:rPr lang="zh-CN" altLang="en-US"/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2562B-D462-40DF-9E60-FA0A5E9E75F6}" type="slidenum">
              <a:rPr lang="zh-CN" altLang="en-US" smtClean="0"/>
              <a:t>1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2562B-D462-40DF-9E60-FA0A5E9E75F6}" type="slidenum">
              <a:rPr lang="zh-CN" altLang="en-US" smtClean="0"/>
              <a:t>2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319213"/>
            <a:ext cx="10795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548689" y="1318702"/>
            <a:ext cx="7344171" cy="623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000" b="1" kern="12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单击此处编辑主标题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41832" y="3867895"/>
            <a:ext cx="2016448" cy="7920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撰写部门及人员</a:t>
            </a:r>
            <a:endParaRPr lang="en-US" altLang="zh-CN" noProof="1"/>
          </a:p>
          <a:p>
            <a:pPr lvl="0"/>
            <a:r>
              <a:rPr lang="en-US" altLang="zh-CN" noProof="1"/>
              <a:t>2017/4/1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2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23825"/>
            <a:ext cx="107950" cy="469900"/>
          </a:xfrm>
          <a:prstGeom prst="rect">
            <a:avLst/>
          </a:prstGeom>
          <a:solidFill>
            <a:srgbClr val="AD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5" name="灯片编号占位符 5"/>
          <p:cNvSpPr txBox="1">
            <a:spLocks noChangeArrowheads="1"/>
          </p:cNvSpPr>
          <p:nvPr userDrawn="1"/>
        </p:nvSpPr>
        <p:spPr bwMode="auto">
          <a:xfrm>
            <a:off x="9898" y="4840002"/>
            <a:ext cx="6016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fld id="{A17FD38D-917B-4834-91C4-4296D2575626}" type="slidenum">
              <a:rPr lang="zh-CN" altLang="en-US" sz="1200" b="0">
                <a:latin typeface="+mn-ea"/>
                <a:ea typeface="+mn-ea"/>
              </a:rPr>
              <a:t>‹#›</a:t>
            </a:fld>
            <a:endParaRPr lang="zh-CN" altLang="en-US" sz="1200" b="0" dirty="0">
              <a:latin typeface="+mn-ea"/>
              <a:ea typeface="+mn-ea"/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80147" y="124113"/>
            <a:ext cx="7416824" cy="504056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单击此处编辑小标题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6"/>
          </p:nvPr>
        </p:nvSpPr>
        <p:spPr>
          <a:xfrm>
            <a:off x="180340" y="774065"/>
            <a:ext cx="8724265" cy="3988435"/>
          </a:xfrm>
          <a:prstGeom prst="rect">
            <a:avLst/>
          </a:prstGeom>
        </p:spPr>
        <p:txBody>
          <a:bodyPr/>
          <a:lstStyle>
            <a:lvl1pPr marL="431800" indent="-431800" eaLnBrk="1" fontAlgn="auto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sz="24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99795" indent="-467995" eaLnBrk="1" fontAlgn="auto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p"/>
              <a:defRPr sz="2000" spc="12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59840" indent="-360045" eaLnBrk="1" fontAlgn="auto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 sz="1800" spc="12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56080" indent="-288290" eaLnBrk="1" fontAlgn="auto" latinLnBrk="0" hangingPunct="1">
              <a:lnSpc>
                <a:spcPct val="110000"/>
              </a:lnSpc>
              <a:spcBef>
                <a:spcPts val="600"/>
              </a:spcBef>
              <a:defRPr sz="1400" spc="12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10000"/>
              </a:lnSpc>
              <a:defRPr sz="1200" spc="12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319213"/>
            <a:ext cx="10795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23825"/>
            <a:ext cx="107950" cy="469900"/>
          </a:xfrm>
          <a:prstGeom prst="rect">
            <a:avLst/>
          </a:prstGeom>
          <a:solidFill>
            <a:srgbClr val="AD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3478"/>
            <a:ext cx="7560840" cy="470804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单击此处编辑小标题</a:t>
            </a:r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608363" y="1079959"/>
            <a:ext cx="4343399" cy="4084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608363" y="1748495"/>
            <a:ext cx="4343399" cy="39869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2608363" y="2417033"/>
            <a:ext cx="4343399" cy="4084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4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2608362" y="3085570"/>
            <a:ext cx="4343399" cy="4084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2608362" y="3754106"/>
            <a:ext cx="4343399" cy="40846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1" y="2067694"/>
            <a:ext cx="7272807" cy="6232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单击此处编辑节标题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3059832" y="3147814"/>
            <a:ext cx="4069655" cy="3600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059831" y="3513751"/>
            <a:ext cx="4069655" cy="3600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059830" y="3873791"/>
            <a:ext cx="4069655" cy="3600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3059830" y="4233831"/>
            <a:ext cx="4069655" cy="3600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占位符 1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1007604" y="1285875"/>
            <a:ext cx="7343775" cy="62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err="1"/>
              <a:t>Vc</a:t>
            </a:r>
            <a:r>
              <a:rPr lang="en-US" altLang="zh-CN" sz="3200" dirty="0"/>
              <a:t>-spyglass introduction</a:t>
            </a:r>
            <a:endParaRPr sz="3200" dirty="0"/>
          </a:p>
        </p:txBody>
      </p:sp>
      <p:sp>
        <p:nvSpPr>
          <p:cNvPr id="10242" name="文本占位符 2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4067944" y="2895786"/>
            <a:ext cx="4500500" cy="11064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spcBef>
                <a:spcPts val="1200"/>
              </a:spcBef>
            </a:pPr>
            <a:r>
              <a:rPr lang="zh-CN" altLang="en-US" sz="2000" dirty="0">
                <a:sym typeface="微软雅黑" panose="020B0503020204020204" pitchFamily="34" charset="-122"/>
              </a:rPr>
              <a:t>集成电路设计中心 杨皓</a:t>
            </a:r>
            <a:endParaRPr lang="en-US" altLang="zh-CN" sz="2000" dirty="0">
              <a:sym typeface="微软雅黑" panose="020B0503020204020204" pitchFamily="34" charset="-122"/>
            </a:endParaRPr>
          </a:p>
          <a:p>
            <a:pPr algn="r"/>
            <a:r>
              <a:rPr lang="en-US" altLang="zh-CN" sz="2000" dirty="0"/>
              <a:t>2020</a:t>
            </a:r>
            <a:r>
              <a:rPr lang="zh-CN" altLang="en-US" sz="2000" dirty="0"/>
              <a:t>年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en-US" sz="2000" dirty="0"/>
              <a:t>日</a:t>
            </a:r>
          </a:p>
        </p:txBody>
      </p:sp>
    </p:spTree>
  </p:cSld>
  <p:clrMapOvr>
    <a:masterClrMapping/>
  </p:clrMapOvr>
  <p:transition advTm="895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Based DC/</a:t>
            </a:r>
            <a:r>
              <a:rPr lang="en-US" altLang="zh-CN" dirty="0" err="1">
                <a:sym typeface="+mn-ea"/>
              </a:rPr>
              <a:t>pt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compatiblity</a:t>
            </a:r>
            <a:endParaRPr lang="en-US" altLang="zh-CN" dirty="0">
              <a:sym typeface="+mn-ea"/>
            </a:endParaRPr>
          </a:p>
          <a:p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0214730-717E-4984-845C-D74B983EB42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4B8492-4F73-407F-80C0-AAC87C85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632150"/>
            <a:ext cx="7956408" cy="43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1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328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en-US" altLang="zh-CN" dirty="0"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6"/>
          </p:nvPr>
        </p:nvSpPr>
        <p:spPr>
          <a:xfrm>
            <a:off x="899592" y="1131590"/>
            <a:ext cx="6558059" cy="3245217"/>
          </a:xfrm>
        </p:spPr>
        <p:txBody>
          <a:bodyPr/>
          <a:lstStyle/>
          <a:p>
            <a:pPr marL="0" indent="0">
              <a:buNone/>
            </a:pPr>
            <a:endParaRPr lang="en-US" altLang="zh-CN" sz="1330" dirty="0">
              <a:sym typeface="+mn-ea"/>
            </a:endParaRPr>
          </a:p>
          <a:p>
            <a:pPr lvl="1"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2800" dirty="0"/>
              <a:t>   </a:t>
            </a:r>
            <a:r>
              <a:rPr lang="en-US" altLang="zh-CN" sz="2800" dirty="0" err="1"/>
              <a:t>Vc</a:t>
            </a:r>
            <a:r>
              <a:rPr lang="en-US" altLang="zh-CN" sz="2800" dirty="0"/>
              <a:t>-Spyglass  introduction</a:t>
            </a:r>
          </a:p>
          <a:p>
            <a:pPr lvl="1"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CN" sz="2800" dirty="0"/>
              <a:t>   Setup env &amp; Usage</a:t>
            </a:r>
            <a:r>
              <a:rPr lang="zh-CN" altLang="en-US" sz="2800" dirty="0"/>
              <a:t>   </a:t>
            </a:r>
            <a:endParaRPr lang="en-US" altLang="zh-CN" sz="2800" dirty="0"/>
          </a:p>
          <a:p>
            <a:pPr lvl="1"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CN" sz="2800" dirty="0"/>
              <a:t>   Appendix</a:t>
            </a:r>
          </a:p>
          <a:p>
            <a:pPr lvl="1">
              <a:buClrTx/>
              <a:buSzTx/>
              <a:buFont typeface="Wingdings" panose="05000000000000000000" pitchFamily="2" charset="2"/>
              <a:buChar char="l"/>
            </a:pPr>
            <a:endParaRPr lang="en-US" altLang="zh-CN" sz="2800" dirty="0">
              <a:solidFill>
                <a:srgbClr val="00B05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Vc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SpyGlass</a:t>
            </a:r>
            <a:r>
              <a:rPr lang="en-US" altLang="zh-CN" dirty="0">
                <a:sym typeface="+mn-ea"/>
              </a:rPr>
              <a:t> Lint  &amp; CDC env Setup</a:t>
            </a:r>
          </a:p>
          <a:p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6"/>
          </p:nvPr>
        </p:nvSpPr>
        <p:spPr>
          <a:xfrm>
            <a:off x="180340" y="774065"/>
            <a:ext cx="8963660" cy="4245322"/>
          </a:xfrm>
        </p:spPr>
        <p:txBody>
          <a:bodyPr/>
          <a:lstStyle/>
          <a:p>
            <a:r>
              <a:rPr lang="en-US" altLang="zh-CN" sz="1600" dirty="0">
                <a:sym typeface="+mn-ea"/>
              </a:rPr>
              <a:t>Location</a:t>
            </a:r>
            <a:r>
              <a:rPr lang="zh-CN" altLang="en-US" sz="1600" dirty="0">
                <a:sym typeface="+mn-ea"/>
              </a:rPr>
              <a:t>：</a:t>
            </a:r>
          </a:p>
          <a:p>
            <a:pPr lvl="1"/>
            <a:r>
              <a:rPr lang="en-US" altLang="zh-CN" sz="1330" dirty="0">
                <a:sym typeface="+mn-ea"/>
              </a:rPr>
              <a:t>Local env path </a:t>
            </a:r>
            <a:r>
              <a:rPr lang="zh-CN" altLang="en-US" sz="1330" dirty="0">
                <a:sym typeface="+mn-ea"/>
              </a:rPr>
              <a:t>：</a:t>
            </a:r>
            <a:r>
              <a:rPr lang="en-US" altLang="zh-CN" sz="1330" dirty="0">
                <a:sym typeface="+mn-ea"/>
              </a:rPr>
              <a:t>/project/</a:t>
            </a:r>
            <a:r>
              <a:rPr lang="en-US" altLang="zh-CN" sz="1330" dirty="0" err="1">
                <a:sym typeface="+mn-ea"/>
              </a:rPr>
              <a:t>shuangzi</a:t>
            </a:r>
            <a:r>
              <a:rPr lang="en-US" altLang="zh-CN" sz="1330" dirty="0">
                <a:sym typeface="+mn-ea"/>
              </a:rPr>
              <a:t>/a0/syn/</a:t>
            </a:r>
            <a:r>
              <a:rPr lang="en-US" altLang="zh-CN" sz="1330" dirty="0" err="1">
                <a:sym typeface="+mn-ea"/>
              </a:rPr>
              <a:t>yanghao</a:t>
            </a:r>
            <a:r>
              <a:rPr lang="en-US" altLang="zh-CN" sz="1330" dirty="0">
                <a:sym typeface="+mn-ea"/>
              </a:rPr>
              <a:t>/</a:t>
            </a:r>
            <a:r>
              <a:rPr lang="en-US" altLang="zh-CN" sz="1330" dirty="0" err="1">
                <a:sym typeface="+mn-ea"/>
              </a:rPr>
              <a:t>vc</a:t>
            </a:r>
            <a:r>
              <a:rPr lang="en-US" altLang="zh-CN" sz="1330" dirty="0">
                <a:sym typeface="+mn-ea"/>
              </a:rPr>
              <a:t>-spyglass </a:t>
            </a:r>
          </a:p>
          <a:p>
            <a:pPr lvl="1"/>
            <a:r>
              <a:rPr lang="en-US" altLang="zh-CN" sz="1330" dirty="0">
                <a:sym typeface="+mn-ea"/>
              </a:rPr>
              <a:t>P4</a:t>
            </a:r>
            <a:r>
              <a:rPr lang="zh-CN" altLang="en-US" sz="1330" dirty="0">
                <a:sym typeface="+mn-ea"/>
              </a:rPr>
              <a:t> </a:t>
            </a:r>
            <a:r>
              <a:rPr lang="en-US" altLang="zh-CN" sz="1330" dirty="0">
                <a:sym typeface="+mn-ea"/>
              </a:rPr>
              <a:t>path</a:t>
            </a:r>
            <a:r>
              <a:rPr lang="zh-CN" altLang="en-US" sz="1330" dirty="0">
                <a:sym typeface="+mn-ea"/>
              </a:rPr>
              <a:t>： </a:t>
            </a:r>
            <a:r>
              <a:rPr lang="en-US" altLang="zh-CN" sz="1330" dirty="0">
                <a:sym typeface="+mn-ea"/>
              </a:rPr>
              <a:t>//depot/</a:t>
            </a:r>
            <a:r>
              <a:rPr lang="en-US" altLang="zh-CN" sz="1330" dirty="0" err="1">
                <a:sym typeface="+mn-ea"/>
              </a:rPr>
              <a:t>shuangzi</a:t>
            </a:r>
            <a:r>
              <a:rPr lang="en-US" altLang="zh-CN" sz="1330" dirty="0">
                <a:sym typeface="+mn-ea"/>
              </a:rPr>
              <a:t>/main/</a:t>
            </a:r>
            <a:r>
              <a:rPr lang="en-US" altLang="zh-CN" sz="1330" dirty="0" err="1">
                <a:sym typeface="+mn-ea"/>
              </a:rPr>
              <a:t>src</a:t>
            </a:r>
            <a:r>
              <a:rPr lang="en-US" altLang="zh-CN" sz="1330" dirty="0">
                <a:sym typeface="+mn-ea"/>
              </a:rPr>
              <a:t>/syn/flow/</a:t>
            </a:r>
            <a:r>
              <a:rPr lang="en-US" altLang="zh-CN" sz="1330" dirty="0" err="1">
                <a:sym typeface="+mn-ea"/>
              </a:rPr>
              <a:t>vc_spyglass</a:t>
            </a:r>
            <a:endParaRPr lang="en-US" altLang="zh-CN" sz="1330" dirty="0">
              <a:sym typeface="+mn-ea"/>
            </a:endParaRPr>
          </a:p>
          <a:p>
            <a:pPr lvl="1"/>
            <a:endParaRPr lang="zh-CN" altLang="en-US" sz="1330" dirty="0">
              <a:sym typeface="+mn-ea"/>
            </a:endParaRPr>
          </a:p>
          <a:p>
            <a:pPr lvl="0"/>
            <a:r>
              <a:rPr lang="en-US" altLang="zh-CN" sz="1595" dirty="0">
                <a:sym typeface="+mn-ea"/>
              </a:rPr>
              <a:t>Step  </a:t>
            </a:r>
            <a:r>
              <a:rPr lang="zh-CN" altLang="en-US" sz="1595" dirty="0">
                <a:sym typeface="+mn-ea"/>
              </a:rPr>
              <a:t>（</a:t>
            </a:r>
            <a:r>
              <a:rPr lang="en-US" altLang="zh-CN" sz="1595" dirty="0">
                <a:highlight>
                  <a:srgbClr val="FF0000"/>
                </a:highlight>
                <a:sym typeface="+mn-ea"/>
              </a:rPr>
              <a:t>module load </a:t>
            </a:r>
            <a:r>
              <a:rPr lang="en-US" altLang="zh-CN" sz="1595" dirty="0" err="1">
                <a:highlight>
                  <a:srgbClr val="FF0000"/>
                </a:highlight>
                <a:sym typeface="+mn-ea"/>
              </a:rPr>
              <a:t>vc_static</a:t>
            </a:r>
            <a:r>
              <a:rPr lang="en-US" altLang="zh-CN" sz="1595" dirty="0">
                <a:highlight>
                  <a:srgbClr val="FF0000"/>
                </a:highlight>
                <a:sym typeface="+mn-ea"/>
              </a:rPr>
              <a:t>/2020.03</a:t>
            </a:r>
            <a:r>
              <a:rPr lang="zh-CN" altLang="en-US" sz="1595" dirty="0">
                <a:sym typeface="+mn-ea"/>
              </a:rPr>
              <a:t>）</a:t>
            </a:r>
          </a:p>
          <a:p>
            <a:pPr lvl="1" algn="l">
              <a:buClrTx/>
              <a:buSzTx/>
            </a:pPr>
            <a:r>
              <a:rPr lang="en-US" altLang="zh-CN" sz="1330" dirty="0">
                <a:sym typeface="+mn-ea"/>
              </a:rPr>
              <a:t>P4 sync  //depot/</a:t>
            </a:r>
            <a:r>
              <a:rPr lang="en-US" altLang="zh-CN" sz="1330" dirty="0" err="1">
                <a:sym typeface="+mn-ea"/>
              </a:rPr>
              <a:t>shuangzi</a:t>
            </a:r>
            <a:r>
              <a:rPr lang="en-US" altLang="zh-CN" sz="1330" dirty="0">
                <a:sym typeface="+mn-ea"/>
              </a:rPr>
              <a:t>/main/</a:t>
            </a:r>
            <a:r>
              <a:rPr lang="en-US" altLang="zh-CN" sz="1330" dirty="0" err="1">
                <a:sym typeface="+mn-ea"/>
              </a:rPr>
              <a:t>src</a:t>
            </a:r>
            <a:r>
              <a:rPr lang="en-US" altLang="zh-CN" sz="1330" dirty="0">
                <a:sym typeface="+mn-ea"/>
              </a:rPr>
              <a:t>/syn/flow/</a:t>
            </a:r>
            <a:r>
              <a:rPr lang="en-US" altLang="zh-CN" sz="1330" dirty="0" err="1">
                <a:sym typeface="+mn-ea"/>
              </a:rPr>
              <a:t>vc_spyglass</a:t>
            </a:r>
            <a:r>
              <a:rPr lang="en-US" altLang="zh-CN" sz="1330" dirty="0">
                <a:sym typeface="+mn-ea"/>
              </a:rPr>
              <a:t>/…</a:t>
            </a:r>
          </a:p>
          <a:p>
            <a:pPr lvl="1" algn="l">
              <a:buClrTx/>
              <a:buSzTx/>
            </a:pPr>
            <a:r>
              <a:rPr lang="en-US" altLang="zh-CN" sz="1330" dirty="0">
                <a:sym typeface="+mn-ea"/>
              </a:rPr>
              <a:t>$SYN_PATH/flow/vc_spyglass/prepare_vc_flow.pl –id </a:t>
            </a:r>
            <a:r>
              <a:rPr lang="en-US" altLang="zh-CN" sz="1330" dirty="0" err="1">
                <a:sym typeface="+mn-ea"/>
              </a:rPr>
              <a:t>env_name</a:t>
            </a:r>
            <a:r>
              <a:rPr lang="en-US" altLang="zh-CN" sz="1330" dirty="0">
                <a:sym typeface="+mn-ea"/>
              </a:rPr>
              <a:t> -design </a:t>
            </a:r>
            <a:r>
              <a:rPr lang="en-US" altLang="zh-CN" sz="1330" dirty="0" err="1">
                <a:sym typeface="+mn-ea"/>
              </a:rPr>
              <a:t>top_name</a:t>
            </a:r>
            <a:endParaRPr lang="en-US" altLang="zh-CN" sz="1330" dirty="0">
              <a:sym typeface="+mn-ea"/>
            </a:endParaRPr>
          </a:p>
          <a:p>
            <a:pPr lvl="1" algn="l">
              <a:buClrTx/>
              <a:buSzTx/>
            </a:pPr>
            <a:r>
              <a:rPr lang="en-US" altLang="zh-CN" sz="1330" dirty="0">
                <a:sym typeface="+mn-ea"/>
              </a:rPr>
              <a:t>Make help to get tool info</a:t>
            </a:r>
          </a:p>
          <a:p>
            <a:pPr lvl="1" algn="l">
              <a:buClrTx/>
              <a:buSzTx/>
            </a:pPr>
            <a:r>
              <a:rPr lang="en-US" altLang="zh-CN" sz="1330" dirty="0">
                <a:sym typeface="+mn-ea"/>
              </a:rPr>
              <a:t>cp your  $</a:t>
            </a:r>
            <a:r>
              <a:rPr lang="en-US" altLang="zh-CN" sz="1330" dirty="0" err="1">
                <a:sym typeface="+mn-ea"/>
              </a:rPr>
              <a:t>design_name.vlg.flist</a:t>
            </a:r>
            <a:r>
              <a:rPr lang="en-US" altLang="zh-CN" sz="1330" dirty="0">
                <a:sym typeface="+mn-ea"/>
              </a:rPr>
              <a:t> and $</a:t>
            </a:r>
            <a:r>
              <a:rPr lang="en-US" altLang="zh-CN" sz="1330" dirty="0" err="1">
                <a:sym typeface="+mn-ea"/>
              </a:rPr>
              <a:t>design_name.clocks.tcl</a:t>
            </a:r>
            <a:r>
              <a:rPr lang="en-US" altLang="zh-CN" sz="1330" dirty="0">
                <a:sym typeface="+mn-ea"/>
              </a:rPr>
              <a:t> to   inputs/</a:t>
            </a:r>
          </a:p>
          <a:p>
            <a:pPr lvl="1" algn="l">
              <a:buClrTx/>
              <a:buSzTx/>
            </a:pPr>
            <a:r>
              <a:rPr lang="en-US" altLang="zh-CN" sz="1330" dirty="0">
                <a:sym typeface="+mn-ea"/>
              </a:rPr>
              <a:t>Make lint</a:t>
            </a:r>
          </a:p>
          <a:p>
            <a:pPr lvl="1" algn="l">
              <a:buClrTx/>
              <a:buSzTx/>
            </a:pPr>
            <a:r>
              <a:rPr lang="en-US" altLang="zh-CN" sz="1330" dirty="0">
                <a:sym typeface="+mn-ea"/>
              </a:rPr>
              <a:t>check </a:t>
            </a:r>
            <a:r>
              <a:rPr lang="en-US" altLang="zh-CN" sz="1330" dirty="0" err="1">
                <a:sym typeface="+mn-ea"/>
              </a:rPr>
              <a:t>cdc</a:t>
            </a:r>
            <a:r>
              <a:rPr lang="en-US" altLang="zh-CN" sz="1330" dirty="0">
                <a:sym typeface="+mn-ea"/>
              </a:rPr>
              <a:t> item</a:t>
            </a:r>
          </a:p>
          <a:p>
            <a:pPr marL="889000" lvl="2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05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Vc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SpyGlass</a:t>
            </a:r>
            <a:r>
              <a:rPr lang="en-US" altLang="zh-CN" dirty="0">
                <a:sym typeface="+mn-ea"/>
              </a:rPr>
              <a:t> Lint  debug issue</a:t>
            </a:r>
          </a:p>
          <a:p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6"/>
          </p:nvPr>
        </p:nvSpPr>
        <p:spPr>
          <a:xfrm>
            <a:off x="180340" y="774065"/>
            <a:ext cx="8724265" cy="4245322"/>
          </a:xfrm>
        </p:spPr>
        <p:txBody>
          <a:bodyPr/>
          <a:lstStyle/>
          <a:p>
            <a:pPr marL="774700" lvl="1" indent="-342900" algn="l">
              <a:buClrTx/>
              <a:buSzTx/>
              <a:buAutoNum type="arabicPeriod"/>
            </a:pPr>
            <a:r>
              <a:rPr lang="en-US" altLang="zh-CN" sz="1330" dirty="0">
                <a:sym typeface="+mn-ea"/>
              </a:rPr>
              <a:t>flow</a:t>
            </a:r>
            <a:r>
              <a:rPr lang="zh-CN" altLang="en-US" sz="1330" dirty="0">
                <a:sym typeface="+mn-ea"/>
              </a:rPr>
              <a:t>没跑完 </a:t>
            </a:r>
            <a:r>
              <a:rPr lang="en-US" altLang="zh-CN" sz="1330" dirty="0">
                <a:sym typeface="+mn-ea"/>
              </a:rPr>
              <a:t>?</a:t>
            </a:r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330" dirty="0">
                <a:sym typeface="+mn-ea"/>
              </a:rPr>
              <a:t>根据请先</a:t>
            </a:r>
            <a:r>
              <a:rPr lang="en-US" altLang="zh-CN" sz="1330" dirty="0">
                <a:sym typeface="+mn-ea"/>
              </a:rPr>
              <a:t>review logs/lint.log, </a:t>
            </a:r>
            <a:r>
              <a:rPr lang="zh-CN" altLang="en-US" sz="1330" dirty="0">
                <a:sym typeface="+mn-ea"/>
              </a:rPr>
              <a:t>检查</a:t>
            </a:r>
            <a:r>
              <a:rPr lang="en-US" altLang="zh-CN" sz="1330" dirty="0">
                <a:sym typeface="+mn-ea"/>
              </a:rPr>
              <a:t>^Error </a:t>
            </a:r>
            <a:r>
              <a:rPr lang="zh-CN" altLang="en-US" sz="1330" dirty="0">
                <a:sym typeface="+mn-ea"/>
              </a:rPr>
              <a:t>是否有</a:t>
            </a:r>
            <a:r>
              <a:rPr lang="en-US" altLang="zh-CN" sz="1330" dirty="0">
                <a:sym typeface="+mn-ea"/>
              </a:rPr>
              <a:t>elaborate errors</a:t>
            </a:r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330" dirty="0">
                <a:sym typeface="+mn-ea"/>
              </a:rPr>
              <a:t>不能使用 “</a:t>
            </a:r>
            <a:r>
              <a:rPr lang="en-US" altLang="zh-CN" sz="1330" dirty="0">
                <a:sym typeface="+mn-ea"/>
              </a:rPr>
              <a:t>behave </a:t>
            </a:r>
            <a:r>
              <a:rPr lang="en-US" altLang="zh-CN" sz="1330" dirty="0" err="1">
                <a:sym typeface="+mn-ea"/>
              </a:rPr>
              <a:t>mode.v</a:t>
            </a:r>
            <a:r>
              <a:rPr lang="zh-CN" altLang="en-US" sz="1330" dirty="0">
                <a:sym typeface="+mn-ea"/>
              </a:rPr>
              <a:t>”</a:t>
            </a:r>
            <a:r>
              <a:rPr lang="en-US" altLang="zh-CN" sz="1330" dirty="0">
                <a:sym typeface="+mn-ea"/>
              </a:rPr>
              <a:t> ,</a:t>
            </a:r>
            <a:r>
              <a:rPr lang="zh-CN" altLang="en-US" sz="1330" dirty="0">
                <a:sym typeface="+mn-ea"/>
              </a:rPr>
              <a:t>“</a:t>
            </a:r>
            <a:r>
              <a:rPr lang="en-US" altLang="zh-CN" sz="1330" dirty="0" err="1">
                <a:sym typeface="+mn-ea"/>
              </a:rPr>
              <a:t>fast_func</a:t>
            </a:r>
            <a:r>
              <a:rPr lang="en-US" altLang="zh-CN" sz="1330" dirty="0">
                <a:sym typeface="+mn-ea"/>
              </a:rPr>
              <a:t>*.v</a:t>
            </a:r>
            <a:r>
              <a:rPr lang="zh-CN" altLang="en-US" sz="1330" dirty="0">
                <a:sym typeface="+mn-ea"/>
              </a:rPr>
              <a:t>”之类， 可能会导致</a:t>
            </a:r>
            <a:r>
              <a:rPr lang="en-US" altLang="zh-CN" sz="1330" dirty="0">
                <a:sym typeface="+mn-ea"/>
              </a:rPr>
              <a:t>tool </a:t>
            </a:r>
            <a:r>
              <a:rPr lang="zh-CN" altLang="en-US" sz="1330" dirty="0">
                <a:sym typeface="+mn-ea"/>
              </a:rPr>
              <a:t>报</a:t>
            </a:r>
            <a:r>
              <a:rPr lang="en-US" altLang="zh-CN" sz="1330" dirty="0">
                <a:sym typeface="+mn-ea"/>
              </a:rPr>
              <a:t>error </a:t>
            </a:r>
            <a:r>
              <a:rPr lang="zh-CN" altLang="en-US" sz="1330" dirty="0">
                <a:sym typeface="+mn-ea"/>
              </a:rPr>
              <a:t>而</a:t>
            </a:r>
            <a:r>
              <a:rPr lang="en-US" altLang="zh-CN" sz="1330" dirty="0">
                <a:sym typeface="+mn-ea"/>
              </a:rPr>
              <a:t>stop flow</a:t>
            </a:r>
          </a:p>
          <a:p>
            <a:pPr marL="431800" lvl="1" indent="0" algn="l">
              <a:buClrTx/>
              <a:buSzTx/>
              <a:buNone/>
            </a:pPr>
            <a:r>
              <a:rPr lang="en-US" altLang="zh-CN" sz="1330" dirty="0">
                <a:sym typeface="+mn-ea"/>
              </a:rPr>
              <a:t>2. </a:t>
            </a:r>
            <a:r>
              <a:rPr lang="zh-CN" altLang="en-US" sz="1330" dirty="0">
                <a:sym typeface="+mn-ea"/>
              </a:rPr>
              <a:t>如果报</a:t>
            </a:r>
            <a:r>
              <a:rPr lang="en-US" altLang="zh-CN" sz="1330" dirty="0">
                <a:sym typeface="+mn-ea"/>
              </a:rPr>
              <a:t>unresolve</a:t>
            </a:r>
            <a:r>
              <a:rPr lang="zh-CN" altLang="en-US" sz="1330" dirty="0">
                <a:sym typeface="+mn-ea"/>
              </a:rPr>
              <a:t>， 且</a:t>
            </a:r>
            <a:r>
              <a:rPr lang="en-US" altLang="zh-CN" sz="1330" dirty="0">
                <a:sym typeface="+mn-ea"/>
              </a:rPr>
              <a:t>design </a:t>
            </a:r>
            <a:r>
              <a:rPr lang="zh-CN" altLang="en-US" sz="1330" dirty="0">
                <a:sym typeface="+mn-ea"/>
              </a:rPr>
              <a:t>需要用</a:t>
            </a:r>
            <a:r>
              <a:rPr lang="en-US" altLang="zh-CN" sz="1330" dirty="0" err="1">
                <a:sym typeface="+mn-ea"/>
              </a:rPr>
              <a:t>db</a:t>
            </a:r>
            <a:r>
              <a:rPr lang="en-US" altLang="zh-CN" sz="1330" dirty="0">
                <a:sym typeface="+mn-ea"/>
              </a:rPr>
              <a:t> </a:t>
            </a:r>
            <a:r>
              <a:rPr lang="zh-CN" altLang="en-US" sz="1330" dirty="0">
                <a:sym typeface="+mn-ea"/>
              </a:rPr>
              <a:t>来跑</a:t>
            </a:r>
            <a:r>
              <a:rPr lang="en-US" altLang="zh-CN" sz="1330" dirty="0">
                <a:sym typeface="+mn-ea"/>
              </a:rPr>
              <a:t>flow</a:t>
            </a:r>
          </a:p>
          <a:p>
            <a:pPr marL="431800" lvl="1" indent="0" algn="l">
              <a:buClrTx/>
              <a:buSzTx/>
              <a:buNone/>
            </a:pPr>
            <a:r>
              <a:rPr lang="en-US" altLang="zh-CN" sz="1330" dirty="0">
                <a:sym typeface="+mn-ea"/>
              </a:rPr>
              <a:t>   </a:t>
            </a:r>
            <a:r>
              <a:rPr lang="zh-CN" altLang="en-US" sz="1330" dirty="0">
                <a:sym typeface="+mn-ea"/>
              </a:rPr>
              <a:t>请在</a:t>
            </a:r>
            <a:r>
              <a:rPr lang="en-US" altLang="zh-CN" sz="1330" dirty="0">
                <a:sym typeface="+mn-ea"/>
              </a:rPr>
              <a:t>SG_SET_VARS  </a:t>
            </a:r>
            <a:r>
              <a:rPr lang="zh-CN" altLang="en-US" sz="1330" dirty="0">
                <a:sym typeface="+mn-ea"/>
              </a:rPr>
              <a:t>里面增加的</a:t>
            </a:r>
            <a:r>
              <a:rPr lang="en-US" altLang="zh-CN" sz="1330" dirty="0">
                <a:sym typeface="+mn-ea"/>
              </a:rPr>
              <a:t>VC_SG_LIB_PATH &amp; VC_SG_LIB_LIST</a:t>
            </a:r>
          </a:p>
          <a:p>
            <a:pPr marL="431800" lvl="1" indent="0" algn="l">
              <a:buClrTx/>
              <a:buSzTx/>
              <a:buNone/>
            </a:pPr>
            <a:r>
              <a:rPr lang="en-US" altLang="zh-CN" sz="1330" dirty="0">
                <a:sym typeface="+mn-ea"/>
              </a:rPr>
              <a:t>3. Report </a:t>
            </a:r>
            <a:r>
              <a:rPr lang="zh-CN" altLang="en-US" sz="1330" dirty="0">
                <a:sym typeface="+mn-ea"/>
              </a:rPr>
              <a:t>需要看哪个？</a:t>
            </a:r>
            <a:endParaRPr lang="en-US" altLang="zh-CN" sz="1330" dirty="0">
              <a:sym typeface="+mn-ea"/>
            </a:endParaRPr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1330" dirty="0">
                <a:sym typeface="+mn-ea"/>
              </a:rPr>
              <a:t>Report</a:t>
            </a:r>
            <a:r>
              <a:rPr lang="zh-CN" altLang="en-US" sz="1330" dirty="0">
                <a:sym typeface="+mn-ea"/>
              </a:rPr>
              <a:t>路径下， 请看完成的</a:t>
            </a:r>
            <a:r>
              <a:rPr lang="en-US" altLang="zh-CN" sz="1330" dirty="0">
                <a:sym typeface="+mn-ea"/>
              </a:rPr>
              <a:t>report</a:t>
            </a:r>
          </a:p>
          <a:p>
            <a:pPr marL="431800" lvl="1" indent="0" algn="l">
              <a:buClrTx/>
              <a:buSzTx/>
              <a:buNone/>
            </a:pPr>
            <a:r>
              <a:rPr lang="en-US" altLang="zh-CN" sz="1330" dirty="0">
                <a:sym typeface="+mn-ea"/>
              </a:rPr>
              <a:t>    </a:t>
            </a:r>
            <a:r>
              <a:rPr lang="en-US" altLang="zh-CN" sz="1330" dirty="0" err="1">
                <a:sym typeface="+mn-ea"/>
              </a:rPr>
              <a:t>report_lint_verbose.rpt</a:t>
            </a:r>
            <a:r>
              <a:rPr lang="en-US" altLang="zh-CN" sz="1330" dirty="0">
                <a:sym typeface="+mn-ea"/>
              </a:rPr>
              <a:t> --</a:t>
            </a:r>
            <a:r>
              <a:rPr lang="en-US" altLang="zh-CN" sz="1330" dirty="0">
                <a:sym typeface="Wingdings" panose="05000000000000000000" pitchFamily="2" charset="2"/>
              </a:rPr>
              <a:t></a:t>
            </a:r>
            <a:r>
              <a:rPr lang="en-US" altLang="zh-CN" sz="1330" dirty="0">
                <a:sym typeface="+mn-ea"/>
              </a:rPr>
              <a:t> </a:t>
            </a:r>
            <a:r>
              <a:rPr lang="zh-CN" altLang="en-US" sz="1330" dirty="0">
                <a:sym typeface="+mn-ea"/>
              </a:rPr>
              <a:t>完整的</a:t>
            </a:r>
            <a:r>
              <a:rPr lang="en-US" altLang="zh-CN" sz="1330" dirty="0">
                <a:sym typeface="+mn-ea"/>
              </a:rPr>
              <a:t>report</a:t>
            </a:r>
          </a:p>
          <a:p>
            <a:pPr marL="431800" lvl="1" indent="0" algn="l">
              <a:buClrTx/>
              <a:buSzTx/>
              <a:buNone/>
            </a:pPr>
            <a:r>
              <a:rPr lang="en-US" altLang="zh-CN" sz="1330" dirty="0">
                <a:sym typeface="+mn-ea"/>
              </a:rPr>
              <a:t>    </a:t>
            </a:r>
            <a:r>
              <a:rPr lang="en-US" altLang="zh-CN" sz="1330" dirty="0" err="1">
                <a:sym typeface="+mn-ea"/>
              </a:rPr>
              <a:t>report_lint_verbose_only_error.rpt</a:t>
            </a:r>
            <a:r>
              <a:rPr lang="en-US" altLang="zh-CN" sz="1330" dirty="0">
                <a:sym typeface="+mn-ea"/>
              </a:rPr>
              <a:t> -</a:t>
            </a:r>
            <a:r>
              <a:rPr lang="en-US" altLang="zh-CN" sz="1330" dirty="0">
                <a:sym typeface="Wingdings" panose="05000000000000000000" pitchFamily="2" charset="2"/>
              </a:rPr>
              <a:t> </a:t>
            </a:r>
            <a:r>
              <a:rPr lang="zh-CN" altLang="en-US" sz="1330" dirty="0">
                <a:sym typeface="Wingdings" panose="05000000000000000000" pitchFamily="2" charset="2"/>
              </a:rPr>
              <a:t>只报</a:t>
            </a:r>
            <a:r>
              <a:rPr lang="en-US" altLang="zh-CN" sz="1330" dirty="0">
                <a:sym typeface="Wingdings" panose="05000000000000000000" pitchFamily="2" charset="2"/>
              </a:rPr>
              <a:t>error</a:t>
            </a:r>
            <a:r>
              <a:rPr lang="zh-CN" altLang="en-US" sz="1330" dirty="0">
                <a:sym typeface="Wingdings" panose="05000000000000000000" pitchFamily="2" charset="2"/>
              </a:rPr>
              <a:t>的</a:t>
            </a:r>
            <a:r>
              <a:rPr lang="en-US" altLang="zh-CN" sz="1330" dirty="0">
                <a:sym typeface="Wingdings" panose="05000000000000000000" pitchFamily="2" charset="2"/>
              </a:rPr>
              <a:t>report</a:t>
            </a:r>
          </a:p>
          <a:p>
            <a:pPr marL="431800" lvl="1" indent="0" algn="l">
              <a:buClrTx/>
              <a:buSzTx/>
              <a:buNone/>
            </a:pPr>
            <a:r>
              <a:rPr lang="en-US" altLang="zh-CN" sz="1330" dirty="0">
                <a:sym typeface="Wingdings" panose="05000000000000000000" pitchFamily="2" charset="2"/>
              </a:rPr>
              <a:t>    </a:t>
            </a:r>
            <a:r>
              <a:rPr lang="en-US" altLang="zh-CN" sz="1330" dirty="0" err="1">
                <a:sym typeface="+mn-ea"/>
              </a:rPr>
              <a:t>report_lint_verbose_only_waive.rpt</a:t>
            </a:r>
            <a:r>
              <a:rPr lang="en-US" altLang="zh-CN" sz="1330" dirty="0">
                <a:sym typeface="+mn-ea"/>
              </a:rPr>
              <a:t>  </a:t>
            </a:r>
            <a:r>
              <a:rPr lang="en-US" altLang="zh-CN" sz="1330" dirty="0">
                <a:sym typeface="Wingdings" panose="05000000000000000000" pitchFamily="2" charset="2"/>
              </a:rPr>
              <a:t>- </a:t>
            </a:r>
            <a:r>
              <a:rPr lang="zh-CN" altLang="en-US" sz="1330" dirty="0">
                <a:sym typeface="Wingdings" panose="05000000000000000000" pitchFamily="2" charset="2"/>
              </a:rPr>
              <a:t>只报</a:t>
            </a:r>
            <a:r>
              <a:rPr lang="en-US" altLang="zh-CN" sz="1330" dirty="0">
                <a:sym typeface="Wingdings" panose="05000000000000000000" pitchFamily="2" charset="2"/>
              </a:rPr>
              <a:t>waive </a:t>
            </a:r>
            <a:r>
              <a:rPr lang="zh-CN" altLang="en-US" sz="1330" dirty="0">
                <a:sym typeface="Wingdings" panose="05000000000000000000" pitchFamily="2" charset="2"/>
              </a:rPr>
              <a:t>的</a:t>
            </a:r>
            <a:r>
              <a:rPr lang="en-US" altLang="zh-CN" sz="1330" dirty="0">
                <a:sym typeface="Wingdings" panose="05000000000000000000" pitchFamily="2" charset="2"/>
              </a:rPr>
              <a:t>report</a:t>
            </a:r>
          </a:p>
          <a:p>
            <a:pPr marL="431800" lvl="1" indent="0" algn="l">
              <a:buClrTx/>
              <a:buSzTx/>
              <a:buNone/>
            </a:pPr>
            <a:r>
              <a:rPr lang="en-US" altLang="zh-CN" sz="1330" dirty="0">
                <a:sym typeface="Wingdings" panose="05000000000000000000" pitchFamily="2" charset="2"/>
              </a:rPr>
              <a:t>4. </a:t>
            </a:r>
            <a:r>
              <a:rPr lang="zh-CN" altLang="en-US" sz="1330" dirty="0">
                <a:sym typeface="Wingdings" panose="05000000000000000000" pitchFamily="2" charset="2"/>
              </a:rPr>
              <a:t>有时候更改</a:t>
            </a:r>
            <a:r>
              <a:rPr lang="en-US" altLang="zh-CN" sz="1330" dirty="0" err="1">
                <a:sym typeface="Wingdings" panose="05000000000000000000" pitchFamily="2" charset="2"/>
              </a:rPr>
              <a:t>filelist</a:t>
            </a:r>
            <a:r>
              <a:rPr lang="zh-CN" altLang="en-US" sz="1330" dirty="0">
                <a:sym typeface="Wingdings" panose="05000000000000000000" pitchFamily="2" charset="2"/>
              </a:rPr>
              <a:t>等设定后，</a:t>
            </a:r>
            <a:r>
              <a:rPr lang="en-US" altLang="zh-CN" sz="1330" dirty="0">
                <a:sym typeface="Wingdings" panose="05000000000000000000" pitchFamily="2" charset="2"/>
              </a:rPr>
              <a:t>result </a:t>
            </a:r>
            <a:r>
              <a:rPr lang="zh-CN" altLang="en-US" sz="1330" dirty="0">
                <a:sym typeface="Wingdings" panose="05000000000000000000" pitchFamily="2" charset="2"/>
              </a:rPr>
              <a:t>没有变化？</a:t>
            </a:r>
            <a:endParaRPr lang="en-US" altLang="zh-CN" sz="1330" dirty="0">
              <a:sym typeface="Wingdings" panose="05000000000000000000" pitchFamily="2" charset="2"/>
            </a:endParaRPr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330" dirty="0">
                <a:sym typeface="Wingdings" panose="05000000000000000000" pitchFamily="2" charset="2"/>
              </a:rPr>
              <a:t>请先 </a:t>
            </a:r>
            <a:r>
              <a:rPr lang="en-US" altLang="zh-CN" sz="1330" dirty="0">
                <a:sym typeface="Wingdings" panose="05000000000000000000" pitchFamily="2" charset="2"/>
              </a:rPr>
              <a:t>make </a:t>
            </a:r>
            <a:r>
              <a:rPr lang="en-US" altLang="zh-CN" sz="1330" dirty="0" err="1">
                <a:sym typeface="Wingdings" panose="05000000000000000000" pitchFamily="2" charset="2"/>
              </a:rPr>
              <a:t>clean_lint</a:t>
            </a:r>
            <a:r>
              <a:rPr lang="en-US" altLang="zh-CN" sz="1330" dirty="0">
                <a:sym typeface="Wingdings" panose="05000000000000000000" pitchFamily="2" charset="2"/>
              </a:rPr>
              <a:t> </a:t>
            </a:r>
            <a:r>
              <a:rPr lang="zh-CN" altLang="en-US" sz="1330" dirty="0">
                <a:sym typeface="Wingdings" panose="05000000000000000000" pitchFamily="2" charset="2"/>
              </a:rPr>
              <a:t>后， 再重新</a:t>
            </a:r>
            <a:r>
              <a:rPr lang="en-US" altLang="zh-CN" sz="1330" dirty="0">
                <a:sym typeface="Wingdings" panose="05000000000000000000" pitchFamily="2" charset="2"/>
              </a:rPr>
              <a:t>make lint</a:t>
            </a:r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364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Vc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SpyGlass</a:t>
            </a:r>
            <a:r>
              <a:rPr lang="en-US" altLang="zh-CN" dirty="0">
                <a:sym typeface="+mn-ea"/>
              </a:rPr>
              <a:t> Lint  debug issue</a:t>
            </a:r>
          </a:p>
          <a:p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6"/>
          </p:nvPr>
        </p:nvSpPr>
        <p:spPr>
          <a:xfrm>
            <a:off x="180340" y="774065"/>
            <a:ext cx="8724265" cy="4245322"/>
          </a:xfrm>
        </p:spPr>
        <p:txBody>
          <a:bodyPr/>
          <a:lstStyle/>
          <a:p>
            <a:pPr marL="889000" lvl="1" indent="-457200" algn="l">
              <a:buClrTx/>
              <a:buSzTx/>
              <a:buAutoNum type="arabicPeriod" startAt="5"/>
            </a:pPr>
            <a:r>
              <a:rPr lang="en-US" altLang="zh-CN" sz="1400" dirty="0"/>
              <a:t>IP lint errors </a:t>
            </a:r>
            <a:r>
              <a:rPr lang="zh-CN" altLang="en-US" sz="1400" dirty="0"/>
              <a:t>很多，覆盖掉自研的</a:t>
            </a:r>
            <a:r>
              <a:rPr lang="en-US" altLang="zh-CN" sz="1400" dirty="0"/>
              <a:t>errors</a:t>
            </a:r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400" dirty="0"/>
              <a:t>设定 </a:t>
            </a:r>
            <a:r>
              <a:rPr lang="en-US" altLang="zh-CN" sz="1400" dirty="0"/>
              <a:t>VC_SG_BLACKBOX_MODULE </a:t>
            </a:r>
            <a:r>
              <a:rPr lang="zh-CN" altLang="en-US" sz="1400" dirty="0"/>
              <a:t>来把这部分</a:t>
            </a:r>
            <a:r>
              <a:rPr lang="en-US" altLang="zh-CN" sz="1400" dirty="0"/>
              <a:t>errors </a:t>
            </a:r>
            <a:r>
              <a:rPr lang="zh-CN" altLang="en-US" sz="1400" dirty="0"/>
              <a:t>挡掉</a:t>
            </a:r>
            <a:endParaRPr lang="en-US" altLang="zh-CN" sz="1400" dirty="0"/>
          </a:p>
          <a:p>
            <a:pPr marL="431800" lvl="1" indent="0" algn="l">
              <a:buClrTx/>
              <a:buSzTx/>
              <a:buNone/>
            </a:pPr>
            <a:r>
              <a:rPr lang="en-US" altLang="zh-CN" sz="1400" dirty="0">
                <a:sym typeface="Wingdings" panose="05000000000000000000" pitchFamily="2" charset="2"/>
              </a:rPr>
              <a:t>6. </a:t>
            </a:r>
            <a:r>
              <a:rPr lang="zh-CN" altLang="en-US" sz="1400" dirty="0">
                <a:sym typeface="Wingdings" panose="05000000000000000000" pitchFamily="2" charset="2"/>
              </a:rPr>
              <a:t>关于</a:t>
            </a:r>
            <a:r>
              <a:rPr lang="en-US" altLang="zh-CN" sz="1400" dirty="0">
                <a:sym typeface="Wingdings" panose="05000000000000000000" pitchFamily="2" charset="2"/>
              </a:rPr>
              <a:t>black box </a:t>
            </a:r>
            <a:r>
              <a:rPr lang="zh-CN" altLang="en-US" sz="1400" dirty="0">
                <a:sym typeface="Wingdings" panose="05000000000000000000" pitchFamily="2" charset="2"/>
              </a:rPr>
              <a:t>， </a:t>
            </a:r>
            <a:r>
              <a:rPr lang="en-US" altLang="zh-CN" sz="1400" dirty="0">
                <a:sym typeface="Wingdings" panose="05000000000000000000" pitchFamily="2" charset="2"/>
              </a:rPr>
              <a:t>unresolved</a:t>
            </a:r>
            <a:r>
              <a:rPr lang="zh-CN" altLang="en-US" sz="1400" dirty="0">
                <a:sym typeface="Wingdings" panose="05000000000000000000" pitchFamily="2" charset="2"/>
              </a:rPr>
              <a:t>的问题</a:t>
            </a:r>
            <a:endParaRPr lang="en-US" altLang="zh-CN" sz="1400" dirty="0">
              <a:sym typeface="Wingdings" panose="05000000000000000000" pitchFamily="2" charset="2"/>
            </a:endParaRPr>
          </a:p>
          <a:p>
            <a:pPr marL="431800" lvl="1" indent="0" algn="l">
              <a:buClrTx/>
              <a:buSzTx/>
              <a:buNone/>
            </a:pPr>
            <a:r>
              <a:rPr lang="en-US" altLang="zh-CN" sz="1400" dirty="0">
                <a:sym typeface="Wingdings" panose="05000000000000000000" pitchFamily="2" charset="2"/>
              </a:rPr>
              <a:t>&gt;  Unresolve</a:t>
            </a:r>
            <a:r>
              <a:rPr lang="zh-CN" altLang="en-US" sz="1400" dirty="0">
                <a:sym typeface="Wingdings" panose="05000000000000000000" pitchFamily="2" charset="2"/>
              </a:rPr>
              <a:t>需要</a:t>
            </a:r>
            <a:r>
              <a:rPr lang="en-US" altLang="zh-CN" sz="1400" dirty="0">
                <a:sym typeface="Wingdings" panose="05000000000000000000" pitchFamily="2" charset="2"/>
              </a:rPr>
              <a:t>clean </a:t>
            </a:r>
            <a:r>
              <a:rPr lang="zh-CN" altLang="en-US" sz="1400" dirty="0">
                <a:sym typeface="Wingdings" panose="05000000000000000000" pitchFamily="2" charset="2"/>
              </a:rPr>
              <a:t>这个</a:t>
            </a:r>
            <a:r>
              <a:rPr lang="en-US" altLang="zh-CN" sz="1400" dirty="0">
                <a:sym typeface="Wingdings" panose="05000000000000000000" pitchFamily="2" charset="2"/>
              </a:rPr>
              <a:t>warning</a:t>
            </a:r>
            <a:r>
              <a:rPr lang="zh-CN" altLang="en-US" sz="1400" dirty="0">
                <a:sym typeface="Wingdings" panose="05000000000000000000" pitchFamily="2" charset="2"/>
              </a:rPr>
              <a:t>，</a:t>
            </a:r>
            <a:r>
              <a:rPr lang="en-US" altLang="zh-CN" sz="1400" dirty="0" err="1">
                <a:sym typeface="Wingdings" panose="05000000000000000000" pitchFamily="2" charset="2"/>
              </a:rPr>
              <a:t>blackbox</a:t>
            </a:r>
            <a:r>
              <a:rPr lang="zh-CN" altLang="en-US" sz="1400" dirty="0">
                <a:sym typeface="Wingdings" panose="05000000000000000000" pitchFamily="2" charset="2"/>
              </a:rPr>
              <a:t>关于</a:t>
            </a:r>
            <a:r>
              <a:rPr lang="en-US" altLang="zh-CN" sz="1400" dirty="0">
                <a:sym typeface="Wingdings" panose="05000000000000000000" pitchFamily="2" charset="2"/>
              </a:rPr>
              <a:t>mem </a:t>
            </a:r>
            <a:r>
              <a:rPr lang="zh-CN" altLang="en-US" sz="1400" dirty="0">
                <a:sym typeface="Wingdings" panose="05000000000000000000" pitchFamily="2" charset="2"/>
              </a:rPr>
              <a:t>可以选择</a:t>
            </a:r>
            <a:r>
              <a:rPr lang="en-US" altLang="zh-CN" sz="1400" dirty="0">
                <a:sym typeface="Wingdings" panose="05000000000000000000" pitchFamily="2" charset="2"/>
              </a:rPr>
              <a:t>waive</a:t>
            </a:r>
            <a:r>
              <a:rPr lang="zh-CN" altLang="en-US" sz="1400" dirty="0">
                <a:sym typeface="Wingdings" panose="05000000000000000000" pitchFamily="2" charset="2"/>
              </a:rPr>
              <a:t>， 但是如果是其他关于</a:t>
            </a:r>
            <a:r>
              <a:rPr lang="en-US" altLang="zh-CN" sz="1400" dirty="0" err="1">
                <a:sym typeface="Wingdings" panose="05000000000000000000" pitchFamily="2" charset="2"/>
              </a:rPr>
              <a:t>func</a:t>
            </a:r>
            <a:r>
              <a:rPr lang="zh-CN" altLang="en-US" sz="1400" dirty="0">
                <a:sym typeface="Wingdings" panose="05000000000000000000" pitchFamily="2" charset="2"/>
              </a:rPr>
              <a:t>的</a:t>
            </a:r>
            <a:r>
              <a:rPr lang="en-US" altLang="zh-CN" sz="1400" dirty="0" err="1">
                <a:sym typeface="Wingdings" panose="05000000000000000000" pitchFamily="2" charset="2"/>
              </a:rPr>
              <a:t>blackbox</a:t>
            </a:r>
            <a:r>
              <a:rPr lang="zh-CN" altLang="en-US" sz="1400" dirty="0">
                <a:sym typeface="Wingdings" panose="05000000000000000000" pitchFamily="2" charset="2"/>
              </a:rPr>
              <a:t>， 一定要</a:t>
            </a:r>
            <a:r>
              <a:rPr lang="en-US" altLang="zh-CN" sz="1400" dirty="0">
                <a:sym typeface="Wingdings" panose="05000000000000000000" pitchFamily="2" charset="2"/>
              </a:rPr>
              <a:t>review report/</a:t>
            </a:r>
            <a:r>
              <a:rPr lang="en-US" altLang="zh-CN" sz="1400" dirty="0" err="1">
                <a:sym typeface="Wingdings" panose="05000000000000000000" pitchFamily="2" charset="2"/>
              </a:rPr>
              <a:t>blackbox_module.list</a:t>
            </a:r>
            <a:endParaRPr lang="en-US" altLang="zh-CN" sz="1400" dirty="0">
              <a:sym typeface="Wingdings" panose="05000000000000000000" pitchFamily="2" charset="2"/>
            </a:endParaRPr>
          </a:p>
          <a:p>
            <a:pPr marL="431800" lvl="1" indent="0" algn="l">
              <a:buClrTx/>
              <a:buSzTx/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148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Vc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SpyGlass</a:t>
            </a:r>
            <a:r>
              <a:rPr lang="en-US" altLang="zh-CN" dirty="0">
                <a:sym typeface="+mn-ea"/>
              </a:rPr>
              <a:t> CDC  debug issue</a:t>
            </a:r>
          </a:p>
          <a:p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6"/>
          </p:nvPr>
        </p:nvSpPr>
        <p:spPr>
          <a:xfrm>
            <a:off x="180340" y="774065"/>
            <a:ext cx="8724265" cy="4245322"/>
          </a:xfrm>
        </p:spPr>
        <p:txBody>
          <a:bodyPr/>
          <a:lstStyle/>
          <a:p>
            <a:pPr marL="431800" lvl="1" indent="0" algn="l">
              <a:buClrTx/>
              <a:buSzTx/>
              <a:buNone/>
            </a:pPr>
            <a:r>
              <a:rPr lang="en-US" altLang="zh-CN" sz="1400" dirty="0"/>
              <a:t>1.DW </a:t>
            </a:r>
            <a:r>
              <a:rPr lang="zh-CN" altLang="en-US" sz="1400" dirty="0"/>
              <a:t>导致</a:t>
            </a:r>
            <a:r>
              <a:rPr lang="en-US" altLang="zh-CN" sz="1400" dirty="0"/>
              <a:t>unreferenced issue</a:t>
            </a:r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400" dirty="0"/>
              <a:t>执行</a:t>
            </a:r>
            <a:r>
              <a:rPr lang="en-US" altLang="zh-CN" sz="1400" dirty="0"/>
              <a:t>make </a:t>
            </a:r>
            <a:r>
              <a:rPr lang="en-US" altLang="zh-CN" sz="1400" dirty="0" err="1"/>
              <a:t>dw_precompile</a:t>
            </a:r>
            <a:endParaRPr lang="en-US" altLang="zh-CN" sz="1400" dirty="0"/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400" dirty="0"/>
              <a:t>设置</a:t>
            </a:r>
            <a:r>
              <a:rPr lang="en-US" altLang="zh-CN" sz="1400" dirty="0"/>
              <a:t>VC_SG_DW_PRE_COMPILE_DATABASE</a:t>
            </a:r>
          </a:p>
          <a:p>
            <a:pPr lvl="1" algn="l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400" dirty="0"/>
              <a:t>然后再</a:t>
            </a:r>
            <a:r>
              <a:rPr lang="en-US" altLang="zh-CN" sz="1400" dirty="0"/>
              <a:t>check </a:t>
            </a:r>
            <a:r>
              <a:rPr lang="en-US" altLang="zh-CN" sz="1400" dirty="0" err="1"/>
              <a:t>cdc</a:t>
            </a:r>
            <a:endParaRPr lang="zh-CN" altLang="en-US" sz="1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6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Appendix</a:t>
            </a:r>
            <a:endParaRPr lang="en-US" altLang="zh-CN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A044177-3035-4FE1-BD06-E00F8C3CA72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705857" y="1131590"/>
            <a:ext cx="6891114" cy="3763520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0C04177-2984-46BD-9F9A-FBD5B552AA0C}"/>
              </a:ext>
            </a:extLst>
          </p:cNvPr>
          <p:cNvSpPr txBox="1">
            <a:spLocks/>
          </p:cNvSpPr>
          <p:nvPr/>
        </p:nvSpPr>
        <p:spPr>
          <a:xfrm>
            <a:off x="180147" y="532438"/>
            <a:ext cx="7072867" cy="756084"/>
          </a:xfrm>
          <a:prstGeom prst="rect">
            <a:avLst/>
          </a:prstGeom>
        </p:spPr>
        <p:txBody>
          <a:bodyPr/>
          <a:lstStyle>
            <a:lvl1pPr marL="431800" indent="-431800" algn="l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899795" indent="-467995" algn="l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 kern="1200" spc="12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840" indent="-360045" algn="l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800" kern="1200" spc="12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56080" indent="-288290" algn="l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 spc="12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 spc="12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Be easily to debug &amp; waive from </a:t>
            </a:r>
            <a:r>
              <a:rPr lang="en-US" altLang="zh-CN" dirty="0" err="1"/>
              <a:t>gui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192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Cdc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vios</a:t>
            </a:r>
            <a:endParaRPr lang="en-US" altLang="zh-CN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D0A79-9A48-4284-A97A-9D859482BBA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5E3BCC-8060-492B-94B5-BB13C771F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43" y="879562"/>
            <a:ext cx="8097657" cy="35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Surpport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sdc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cmd</a:t>
            </a:r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9C29A88-B831-4DE3-8839-8735CADDC77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2BFACB0-5A42-4AB5-9B36-A6585122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83" y="643585"/>
            <a:ext cx="6745036" cy="429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8070"/>
      </p:ext>
    </p:extLst>
  </p:cSld>
  <p:clrMapOvr>
    <a:masterClrMapping/>
  </p:clrMapOvr>
</p:sld>
</file>

<file path=ppt/theme/theme1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演示文稿2</Template>
  <TotalTime>5826</TotalTime>
  <Words>469</Words>
  <Application>Microsoft Office PowerPoint</Application>
  <PresentationFormat>全屏显示(16:9)</PresentationFormat>
  <Paragraphs>50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Wingdings</vt:lpstr>
      <vt:lpstr>演示文稿2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sugon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用户47</dc:creator>
  <cp:lastModifiedBy>wang yunfei</cp:lastModifiedBy>
  <cp:revision>588</cp:revision>
  <dcterms:created xsi:type="dcterms:W3CDTF">2011-03-28T03:13:00Z</dcterms:created>
  <dcterms:modified xsi:type="dcterms:W3CDTF">2020-09-10T02:45:09Z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